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embeddedFontLst>
    <p:embeddedFont>
      <p:font typeface="Nunito"/>
      <p:regular r:id="rId24"/>
      <p:bold r:id="rId25"/>
      <p:italic r:id="rId26"/>
      <p:boldItalic r:id="rId27"/>
    </p:embeddedFont>
    <p:embeddedFont>
      <p:font typeface="Maven Pro"/>
      <p:regular r:id="rId28"/>
      <p:bold r:id="rId29"/>
    </p:embeddedFont>
    <p:embeddedFont>
      <p:font typeface="Gill Sans"/>
      <p:regular r:id="rId30"/>
      <p:bold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Nunito-regular.fntdata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Nunito-italic.fntdata"/><Relationship Id="rId25" Type="http://schemas.openxmlformats.org/officeDocument/2006/relationships/font" Target="fonts/Nunito-bold.fntdata"/><Relationship Id="rId28" Type="http://schemas.openxmlformats.org/officeDocument/2006/relationships/font" Target="fonts/MavenPro-regular.fntdata"/><Relationship Id="rId27" Type="http://schemas.openxmlformats.org/officeDocument/2006/relationships/font" Target="fonts/Nuni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avenPr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GillSans-bold.fntdata"/><Relationship Id="rId30" Type="http://schemas.openxmlformats.org/officeDocument/2006/relationships/font" Target="fonts/GillSans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672885d101_0_120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"/>
              <a:t>Chuck - Intro </a:t>
            </a:r>
            <a:endParaRPr/>
          </a:p>
        </p:txBody>
      </p:sp>
      <p:sp>
        <p:nvSpPr>
          <p:cNvPr id="373" name="Google Shape;373;g2672885d101_0_120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2672885d101_0_534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2672885d101_0_534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Jud</a:t>
            </a:r>
            <a:endParaRPr/>
          </a:p>
        </p:txBody>
      </p:sp>
      <p:sp>
        <p:nvSpPr>
          <p:cNvPr id="445" name="Google Shape;445;g2672885d101_0_534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672885d101_0_633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2672885d101_0_633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Jud. </a:t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estimate approximately $50,000 for the landscaping, sculpture bases, structural engineering, civil hydraulic study, and paving materials for the walkways.</a:t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2672885d101_0_633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672b11184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2672b11184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Jud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b529d894bd_0_48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2b529d894bd_0_48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Jud. </a:t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estimate approximately $50,000 for the landscaping, sculpture bases, structural engineering, civil hydraulic study, and paving materials for the walkways.</a:t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g2b529d894bd_0_48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2b529d894bd_0_1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2b529d894bd_0_1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 </a:t>
            </a:r>
            <a:endParaRPr/>
          </a:p>
        </p:txBody>
      </p:sp>
      <p:sp>
        <p:nvSpPr>
          <p:cNvPr id="475" name="Google Shape;475;g2b529d894bd_0_1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b529d894bd_0_15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2b529d894bd_0_15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</a:t>
            </a:r>
            <a:endParaRPr/>
          </a:p>
        </p:txBody>
      </p:sp>
      <p:sp>
        <p:nvSpPr>
          <p:cNvPr id="482" name="Google Shape;482;g2b529d894bd_0_15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2b529d894bd_0_36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2b529d894bd_0_36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</a:t>
            </a:r>
            <a:endParaRPr/>
          </a:p>
        </p:txBody>
      </p:sp>
      <p:sp>
        <p:nvSpPr>
          <p:cNvPr id="489" name="Google Shape;489;g2b529d894bd_0_36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672885d101_0_1428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2672885d101_0_1428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Chuck</a:t>
            </a:r>
            <a:endParaRPr/>
          </a:p>
        </p:txBody>
      </p:sp>
      <p:sp>
        <p:nvSpPr>
          <p:cNvPr id="498" name="Google Shape;498;g2672885d101_0_1428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672885d101_0_133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79" name="Google Shape;379;g2672885d101_0_133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Chuck</a:t>
            </a:r>
            <a:endParaRPr/>
          </a:p>
        </p:txBody>
      </p:sp>
      <p:sp>
        <p:nvSpPr>
          <p:cNvPr id="380" name="Google Shape;380;g2672885d101_0_133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672885d101_0_125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"/>
              <a:t>Chuck</a:t>
            </a:r>
            <a:endParaRPr/>
          </a:p>
        </p:txBody>
      </p:sp>
      <p:sp>
        <p:nvSpPr>
          <p:cNvPr id="389" name="Google Shape;389;g2672885d101_0_125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b529d894bd_0_56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2b529d894bd_0_56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Tracy </a:t>
            </a:r>
            <a:endParaRPr/>
          </a:p>
        </p:txBody>
      </p:sp>
      <p:sp>
        <p:nvSpPr>
          <p:cNvPr id="399" name="Google Shape;399;g2b529d894bd_0_56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5e1f61c4b2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25e1f61c4b2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Chuck hands it off to Jud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672885d101_0_436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2672885d101_0_436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Tracy </a:t>
            </a:r>
            <a:endParaRPr/>
          </a:p>
        </p:txBody>
      </p:sp>
      <p:sp>
        <p:nvSpPr>
          <p:cNvPr id="412" name="Google Shape;412;g2672885d101_0_436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2b529d894bd_0_21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2b529d894bd_0_21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Tracy </a:t>
            </a:r>
            <a:endParaRPr/>
          </a:p>
        </p:txBody>
      </p:sp>
      <p:sp>
        <p:nvSpPr>
          <p:cNvPr id="419" name="Google Shape;419;g2b529d894bd_0_21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672885d101_0_1722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2672885d101_0_1722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Tracy</a:t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The expense for the trail marker trees, which would also be in bronze, has been estimated at approximately $100,000. </a:t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g2672885d101_0_1722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b529d894bd_0_8:notes"/>
          <p:cNvSpPr/>
          <p:nvPr>
            <p:ph idx="2" type="sldImg"/>
          </p:nvPr>
        </p:nvSpPr>
        <p:spPr>
          <a:xfrm>
            <a:off x="392113" y="686239"/>
            <a:ext cx="6075300" cy="3428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2b529d894bd_0_8:notes"/>
          <p:cNvSpPr txBox="1"/>
          <p:nvPr>
            <p:ph idx="1" type="body"/>
          </p:nvPr>
        </p:nvSpPr>
        <p:spPr>
          <a:xfrm>
            <a:off x="685800" y="4343525"/>
            <a:ext cx="5486400" cy="41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2b529d894bd_0_8:notes"/>
          <p:cNvSpPr txBox="1"/>
          <p:nvPr>
            <p:ph idx="12" type="sldNum"/>
          </p:nvPr>
        </p:nvSpPr>
        <p:spPr>
          <a:xfrm>
            <a:off x="3884613" y="8685459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5" name="Google Shape;275;p13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276" name="Google Shape;276;p13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77" name="Google Shape;277;p13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78" name="Google Shape;278;p13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0" name="Google Shape;290;p15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291" name="Google Shape;291;p15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2" name="Google Shape;292;p15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3" name="Google Shape;293;p15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6" name="Google Shape;296;p16"/>
          <p:cNvSpPr txBox="1"/>
          <p:nvPr>
            <p:ph idx="1" type="body"/>
          </p:nvPr>
        </p:nvSpPr>
        <p:spPr>
          <a:xfrm>
            <a:off x="822959" y="1384300"/>
            <a:ext cx="37032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297" name="Google Shape;297;p16"/>
          <p:cNvSpPr txBox="1"/>
          <p:nvPr>
            <p:ph idx="2" type="body"/>
          </p:nvPr>
        </p:nvSpPr>
        <p:spPr>
          <a:xfrm>
            <a:off x="4663440" y="1384301"/>
            <a:ext cx="37032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298" name="Google Shape;298;p16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9" name="Google Shape;299;p16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00" name="Google Shape;300;p16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7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7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05" name="Google Shape;305;p17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06" name="Google Shape;306;p17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8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8"/>
          <p:cNvSpPr txBox="1"/>
          <p:nvPr>
            <p:ph type="ctrTitle"/>
          </p:nvPr>
        </p:nvSpPr>
        <p:spPr>
          <a:xfrm>
            <a:off x="822960" y="569214"/>
            <a:ext cx="7543800" cy="2674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Calibri"/>
              <a:buNone/>
              <a:defRPr sz="6000">
                <a:solidFill>
                  <a:srgbClr val="262626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1" name="Google Shape;311;p18"/>
          <p:cNvSpPr txBox="1"/>
          <p:nvPr>
            <p:ph idx="1" type="subTitle"/>
          </p:nvPr>
        </p:nvSpPr>
        <p:spPr>
          <a:xfrm>
            <a:off x="825038" y="3341715"/>
            <a:ext cx="7543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312" name="Google Shape;312;p18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3" name="Google Shape;313;p18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4" name="Google Shape;314;p18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15" name="Google Shape;315;p18"/>
          <p:cNvCxnSpPr/>
          <p:nvPr/>
        </p:nvCxnSpPr>
        <p:spPr>
          <a:xfrm>
            <a:off x="905743" y="3257550"/>
            <a:ext cx="7406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9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9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9"/>
          <p:cNvSpPr txBox="1"/>
          <p:nvPr>
            <p:ph type="title"/>
          </p:nvPr>
        </p:nvSpPr>
        <p:spPr>
          <a:xfrm>
            <a:off x="822960" y="569214"/>
            <a:ext cx="7543800" cy="2674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Calibri"/>
              <a:buNone/>
              <a:defRPr b="0" sz="6000">
                <a:solidFill>
                  <a:srgbClr val="262626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0" name="Google Shape;320;p19"/>
          <p:cNvSpPr txBox="1"/>
          <p:nvPr>
            <p:ph idx="1" type="body"/>
          </p:nvPr>
        </p:nvSpPr>
        <p:spPr>
          <a:xfrm>
            <a:off x="822960" y="3339846"/>
            <a:ext cx="7543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1" name="Google Shape;321;p19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2" name="Google Shape;322;p19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3" name="Google Shape;323;p19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24" name="Google Shape;324;p19"/>
          <p:cNvCxnSpPr/>
          <p:nvPr/>
        </p:nvCxnSpPr>
        <p:spPr>
          <a:xfrm>
            <a:off x="905743" y="3257550"/>
            <a:ext cx="7406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0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7" name="Google Shape;327;p20"/>
          <p:cNvSpPr txBox="1"/>
          <p:nvPr>
            <p:ph idx="1" type="body"/>
          </p:nvPr>
        </p:nvSpPr>
        <p:spPr>
          <a:xfrm>
            <a:off x="822960" y="1384539"/>
            <a:ext cx="3703200" cy="55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b="0" sz="1500" cap="none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28" name="Google Shape;328;p20"/>
          <p:cNvSpPr txBox="1"/>
          <p:nvPr>
            <p:ph idx="2" type="body"/>
          </p:nvPr>
        </p:nvSpPr>
        <p:spPr>
          <a:xfrm>
            <a:off x="822960" y="1936750"/>
            <a:ext cx="3703200" cy="25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329" name="Google Shape;329;p20"/>
          <p:cNvSpPr txBox="1"/>
          <p:nvPr>
            <p:ph idx="3" type="body"/>
          </p:nvPr>
        </p:nvSpPr>
        <p:spPr>
          <a:xfrm>
            <a:off x="4663440" y="1384539"/>
            <a:ext cx="3703200" cy="55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b="0" sz="1500" cap="none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30" name="Google Shape;330;p20"/>
          <p:cNvSpPr txBox="1"/>
          <p:nvPr>
            <p:ph idx="4" type="body"/>
          </p:nvPr>
        </p:nvSpPr>
        <p:spPr>
          <a:xfrm>
            <a:off x="4663440" y="1936750"/>
            <a:ext cx="3703200" cy="25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331" name="Google Shape;331;p20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2" name="Google Shape;332;p20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3" name="Google Shape;333;p20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1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6" name="Google Shape;336;p21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7" name="Google Shape;337;p21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8" name="Google Shape;338;p21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2"/>
          <p:cNvSpPr/>
          <p:nvPr/>
        </p:nvSpPr>
        <p:spPr>
          <a:xfrm>
            <a:off x="12" y="0"/>
            <a:ext cx="30381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2"/>
          <p:cNvSpPr/>
          <p:nvPr/>
        </p:nvSpPr>
        <p:spPr>
          <a:xfrm>
            <a:off x="3030053" y="0"/>
            <a:ext cx="48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2"/>
          <p:cNvSpPr txBox="1"/>
          <p:nvPr>
            <p:ph type="title"/>
          </p:nvPr>
        </p:nvSpPr>
        <p:spPr>
          <a:xfrm>
            <a:off x="342900" y="445769"/>
            <a:ext cx="24003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b="0" sz="2700">
                <a:solidFill>
                  <a:srgbClr val="FFFFFF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3" name="Google Shape;343;p22"/>
          <p:cNvSpPr txBox="1"/>
          <p:nvPr>
            <p:ph idx="1" type="body"/>
          </p:nvPr>
        </p:nvSpPr>
        <p:spPr>
          <a:xfrm>
            <a:off x="3600450" y="548640"/>
            <a:ext cx="4869300" cy="39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344" name="Google Shape;344;p22"/>
          <p:cNvSpPr txBox="1"/>
          <p:nvPr>
            <p:ph idx="2" type="body"/>
          </p:nvPr>
        </p:nvSpPr>
        <p:spPr>
          <a:xfrm>
            <a:off x="342900" y="2194560"/>
            <a:ext cx="2400300" cy="2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345" name="Google Shape;345;p22"/>
          <p:cNvSpPr txBox="1"/>
          <p:nvPr>
            <p:ph idx="10" type="dt"/>
          </p:nvPr>
        </p:nvSpPr>
        <p:spPr>
          <a:xfrm>
            <a:off x="349134" y="4844839"/>
            <a:ext cx="1963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6" name="Google Shape;346;p22"/>
          <p:cNvSpPr txBox="1"/>
          <p:nvPr>
            <p:ph idx="11" type="ftr"/>
          </p:nvPr>
        </p:nvSpPr>
        <p:spPr>
          <a:xfrm>
            <a:off x="3600450" y="4844839"/>
            <a:ext cx="3486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7" name="Google Shape;347;p22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3"/>
          <p:cNvSpPr/>
          <p:nvPr/>
        </p:nvSpPr>
        <p:spPr>
          <a:xfrm>
            <a:off x="0" y="3714750"/>
            <a:ext cx="9141600" cy="142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11" y="368630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3"/>
          <p:cNvSpPr txBox="1"/>
          <p:nvPr>
            <p:ph type="title"/>
          </p:nvPr>
        </p:nvSpPr>
        <p:spPr>
          <a:xfrm>
            <a:off x="822960" y="3806190"/>
            <a:ext cx="75849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68575" spcFirstLastPara="1" rIns="68575" wrap="square" tIns="0">
            <a:no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b="0" sz="2700">
                <a:solidFill>
                  <a:srgbClr val="FFFFFF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2" name="Google Shape;352;p23"/>
          <p:cNvSpPr/>
          <p:nvPr>
            <p:ph idx="2" type="pic"/>
          </p:nvPr>
        </p:nvSpPr>
        <p:spPr>
          <a:xfrm>
            <a:off x="11" y="0"/>
            <a:ext cx="9144000" cy="3686400"/>
          </a:xfrm>
          <a:prstGeom prst="rect">
            <a:avLst/>
          </a:prstGeom>
          <a:noFill/>
          <a:ln>
            <a:noFill/>
          </a:ln>
        </p:spPr>
      </p:sp>
      <p:sp>
        <p:nvSpPr>
          <p:cNvPr id="353" name="Google Shape;353;p23"/>
          <p:cNvSpPr txBox="1"/>
          <p:nvPr>
            <p:ph idx="1" type="body"/>
          </p:nvPr>
        </p:nvSpPr>
        <p:spPr>
          <a:xfrm>
            <a:off x="822960" y="4430267"/>
            <a:ext cx="75849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8575" spcFirstLastPara="1" rIns="68575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354" name="Google Shape;354;p23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5" name="Google Shape;355;p23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6" name="Google Shape;356;p23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4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9" name="Google Shape;359;p24"/>
          <p:cNvSpPr txBox="1"/>
          <p:nvPr>
            <p:ph idx="1" type="body"/>
          </p:nvPr>
        </p:nvSpPr>
        <p:spPr>
          <a:xfrm rot="5400000">
            <a:off x="3086160" y="-878900"/>
            <a:ext cx="3017400" cy="75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4275" spcFirstLastPara="1" rIns="34275" wrap="square" tIns="0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360" name="Google Shape;360;p24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1" name="Google Shape;361;p24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2" name="Google Shape;362;p24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5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5"/>
          <p:cNvSpPr txBox="1"/>
          <p:nvPr>
            <p:ph type="title"/>
          </p:nvPr>
        </p:nvSpPr>
        <p:spPr>
          <a:xfrm rot="5400000">
            <a:off x="5370600" y="1484234"/>
            <a:ext cx="4317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7" name="Google Shape;367;p25"/>
          <p:cNvSpPr txBox="1"/>
          <p:nvPr>
            <p:ph idx="1" type="body"/>
          </p:nvPr>
        </p:nvSpPr>
        <p:spPr>
          <a:xfrm rot="5400000">
            <a:off x="1370025" y="-430367"/>
            <a:ext cx="4317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4275" spcFirstLastPara="1" rIns="34275" wrap="square" tIns="0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368" name="Google Shape;368;p25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9" name="Google Shape;369;p25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70" name="Google Shape;370;p25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4"/>
          <p:cNvSpPr/>
          <p:nvPr/>
        </p:nvSpPr>
        <p:spPr>
          <a:xfrm>
            <a:off x="0" y="4750737"/>
            <a:ext cx="9144000" cy="4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4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 b="0" i="0" sz="36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3" name="Google Shape;283;p14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Char char=" "/>
              <a:defRPr b="0" i="0" sz="15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4" name="Google Shape;284;p14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5" name="Google Shape;285;p14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6" name="Google Shape;286;p14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87" name="Google Shape;287;p14"/>
          <p:cNvCxnSpPr/>
          <p:nvPr/>
        </p:nvCxnSpPr>
        <p:spPr>
          <a:xfrm>
            <a:off x="895149" y="1303384"/>
            <a:ext cx="74751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Relationship Id="rId4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riversidegardens.org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hyperlink" Target="mailto:CEH@haleskemp.com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1700" y="457200"/>
            <a:ext cx="4686300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26"/>
          <p:cNvSpPr txBox="1"/>
          <p:nvPr/>
        </p:nvSpPr>
        <p:spPr>
          <a:xfrm>
            <a:off x="0" y="4171950"/>
            <a:ext cx="91440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n" sz="21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New Ho-Chunk Nation Garden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5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Garden Design</a:t>
            </a:r>
            <a:endParaRPr/>
          </a:p>
        </p:txBody>
      </p:sp>
      <p:sp>
        <p:nvSpPr>
          <p:cNvPr id="448" name="Google Shape;448;p35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 lnSpcReduction="10000"/>
          </a:bodyPr>
          <a:lstStyle/>
          <a:p>
            <a:pPr indent="-279400" lvl="0" marL="342900" rtl="0" algn="l"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 addition to the existing q</a:t>
            </a:r>
            <a:r>
              <a:rPr lang="en" sz="1800"/>
              <a:t>uaking aspens, cedar and dogwood trees will be planted to create a beautiful living screen between the gardens. </a:t>
            </a:r>
            <a:endParaRPr sz="1800"/>
          </a:p>
          <a:p>
            <a:pPr indent="0" lvl="0" marL="3429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Native plantings were designed in collaboration with members of the Ho-Chunk Nation to provide medicinal plants, ecological biodiversity, and to provide color and blooms throughout the entire growing season.</a:t>
            </a:r>
            <a:endParaRPr sz="1800"/>
          </a:p>
          <a:p>
            <a:pPr indent="0" lvl="0" marL="3429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There will also be educational signage to help the public learn more about Ho-Chunk culture. </a:t>
            </a:r>
            <a:endParaRPr sz="1800"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6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Garden Design</a:t>
            </a:r>
            <a:endParaRPr/>
          </a:p>
        </p:txBody>
      </p:sp>
      <p:sp>
        <p:nvSpPr>
          <p:cNvPr id="455" name="Google Shape;455;p36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-279400" lvl="0" marL="342900" rtl="0" algn="l"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garden will include flagstone benches made from local stone. </a:t>
            </a:r>
            <a:endParaRPr sz="1800"/>
          </a:p>
          <a:p>
            <a:pPr indent="0" lvl="0" marL="3429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large pathways will be barrier-free </a:t>
            </a:r>
            <a:r>
              <a:rPr lang="en" sz="1800"/>
              <a:t>accessible</a:t>
            </a:r>
            <a:r>
              <a:rPr lang="en" sz="1800"/>
              <a:t> and constructed of the same materials throughout the Garden, reflecting that we are all part of the same good earth and we all have a responsibility to protect and preserve it for future generations. Smaller pathways will be made from ground limestone. </a:t>
            </a:r>
            <a:endParaRPr sz="1800"/>
          </a:p>
          <a:p>
            <a:pPr indent="0" lvl="0" marL="3429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37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462" name="Google Shape;46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758" y="0"/>
            <a:ext cx="817848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8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Pathway Material</a:t>
            </a:r>
            <a:endParaRPr/>
          </a:p>
        </p:txBody>
      </p:sp>
      <p:sp>
        <p:nvSpPr>
          <p:cNvPr id="469" name="Google Shape;469;p38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470" name="Google Shape;47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000" y="1384300"/>
            <a:ext cx="4310674" cy="323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5363" y="0"/>
            <a:ext cx="3857626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9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Ho-Chunk Garden Timeline</a:t>
            </a:r>
            <a:endParaRPr/>
          </a:p>
        </p:txBody>
      </p:sp>
      <p:pic>
        <p:nvPicPr>
          <p:cNvPr id="478" name="Google Shape;478;p39"/>
          <p:cNvPicPr preferRelativeResize="0"/>
          <p:nvPr/>
        </p:nvPicPr>
        <p:blipFill rotWithShape="1">
          <a:blip r:embed="rId3">
            <a:alphaModFix/>
          </a:blip>
          <a:srcRect b="29451" l="0" r="0" t="18697"/>
          <a:stretch/>
        </p:blipFill>
        <p:spPr>
          <a:xfrm>
            <a:off x="205925" y="1500675"/>
            <a:ext cx="8732151" cy="3498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0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Estimate </a:t>
            </a:r>
            <a:endParaRPr/>
          </a:p>
        </p:txBody>
      </p:sp>
      <p:sp>
        <p:nvSpPr>
          <p:cNvPr id="485" name="Google Shape;485;p40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Bronze Sculpture of Betsy Thunder: $165,000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Bronze Trail Marker Trees: $100,000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Civil and H and H Study: Makepeace Engineering: $7,000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Structural Engineering: Pierce Engineering: $1,000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Landscape install; general construction work including foundation for structures; Accent lighting; Benches and Stones for donors: $77,000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Kind Services: Landscape Design and Concept Planning  by Coulee Region Ecoscapes; Consulting and Construction Documents by River Architects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Total: $350,000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1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Support the Project</a:t>
            </a:r>
            <a:endParaRPr/>
          </a:p>
        </p:txBody>
      </p:sp>
      <p:sp>
        <p:nvSpPr>
          <p:cNvPr id="492" name="Google Shape;492;p41"/>
          <p:cNvSpPr txBox="1"/>
          <p:nvPr>
            <p:ph idx="1" type="body"/>
          </p:nvPr>
        </p:nvSpPr>
        <p:spPr>
          <a:xfrm>
            <a:off x="822955" y="1384300"/>
            <a:ext cx="38430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 lnSpcReduction="10000"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/>
              <a:t>Rotarians</a:t>
            </a:r>
            <a:r>
              <a:rPr lang="en"/>
              <a:t>: 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Donate securely online at rotary6250.org.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Or mail a check: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Check made payable to “Rotary District 6250 Foundation, Inc.” and n</a:t>
            </a:r>
            <a:r>
              <a:rPr lang="en"/>
              <a:t>ote Ho-Chunk Nation Garden in the check’s memo field </a:t>
            </a:r>
            <a:r>
              <a:rPr lang="en"/>
              <a:t>and send to: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Rotary District 6250 Foundation</a:t>
            </a:r>
            <a:br>
              <a:rPr lang="en"/>
            </a:br>
            <a:r>
              <a:rPr lang="en"/>
              <a:t>c/o Treasurer Brian Watson</a:t>
            </a:r>
            <a:br>
              <a:rPr lang="en"/>
            </a:br>
            <a:r>
              <a:rPr lang="en"/>
              <a:t>4030 E Stone Ridge Dr</a:t>
            </a:r>
            <a:br>
              <a:rPr lang="en"/>
            </a:br>
            <a:r>
              <a:rPr lang="en"/>
              <a:t>Milton, WI 53563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41"/>
          <p:cNvSpPr txBox="1"/>
          <p:nvPr>
            <p:ph idx="1" type="body"/>
          </p:nvPr>
        </p:nvSpPr>
        <p:spPr>
          <a:xfrm>
            <a:off x="4991530" y="1384300"/>
            <a:ext cx="38430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/>
              <a:t>Others</a:t>
            </a:r>
            <a:r>
              <a:rPr lang="en"/>
              <a:t>: 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Donate securely online at </a:t>
            </a:r>
            <a:r>
              <a:rPr lang="en" u="sng">
                <a:solidFill>
                  <a:schemeClr val="hlink"/>
                </a:solidFill>
                <a:hlinkClick r:id="rId3"/>
              </a:rPr>
              <a:t>riversidegardens.org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Or mail a check: 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Note Ho-Chunk Nation Garden in the check’s memo field. 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Riverside International Friendship Gardens, Inc.</a:t>
            </a:r>
            <a:br>
              <a:rPr lang="en"/>
            </a:br>
            <a:r>
              <a:rPr lang="en"/>
              <a:t>PO Box 3473</a:t>
            </a:r>
            <a:br>
              <a:rPr lang="en"/>
            </a:br>
            <a:r>
              <a:rPr lang="en"/>
              <a:t>La Crosse, WI 54602-3473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41"/>
          <p:cNvSpPr txBox="1"/>
          <p:nvPr/>
        </p:nvSpPr>
        <p:spPr>
          <a:xfrm>
            <a:off x="0" y="4055325"/>
            <a:ext cx="9144000" cy="5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Stay tuned for volunteer opportunities! To join the ad-hoc committee, contact Chuck Hanson or Sarah Arendt-Beyer.</a:t>
            </a:r>
            <a:endParaRPr i="1" sz="15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2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are all part of the same good earth.</a:t>
            </a:r>
            <a:endParaRPr/>
          </a:p>
        </p:txBody>
      </p:sp>
      <p:sp>
        <p:nvSpPr>
          <p:cNvPr id="501" name="Google Shape;501;p42"/>
          <p:cNvSpPr txBox="1"/>
          <p:nvPr>
            <p:ph idx="1" type="body"/>
          </p:nvPr>
        </p:nvSpPr>
        <p:spPr>
          <a:xfrm>
            <a:off x="822952" y="1384300"/>
            <a:ext cx="61917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 sz="1800"/>
              <a:t>We believe there is beauty in diversity. </a:t>
            </a:r>
            <a:endParaRPr sz="18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lang="en" sz="1800"/>
              <a:t>In each garden one visits, one should find a reflection of a different culture, and experience beauty. Every culture has something to offer. 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i="1" lang="en" sz="1800"/>
              <a:t>Please join us in making this beautiful friendship garden a reality. </a:t>
            </a:r>
            <a:endParaRPr b="1" i="1" sz="18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i="1" sz="18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i="1" lang="en" sz="1800"/>
              <a:t>Questions? Contact Chuck Hanson: </a:t>
            </a:r>
            <a:r>
              <a:rPr b="1" i="1" lang="en" sz="1800" u="sng">
                <a:solidFill>
                  <a:schemeClr val="hlink"/>
                </a:solidFill>
                <a:hlinkClick r:id="rId3"/>
              </a:rPr>
              <a:t>CEH@haleskemp.com</a:t>
            </a:r>
            <a:r>
              <a:rPr b="1" i="1" lang="en" sz="1800"/>
              <a:t>. </a:t>
            </a:r>
            <a:endParaRPr b="1" i="1" sz="1800"/>
          </a:p>
        </p:txBody>
      </p:sp>
      <p:pic>
        <p:nvPicPr>
          <p:cNvPr id="502" name="Google Shape;502;p42"/>
          <p:cNvPicPr preferRelativeResize="0"/>
          <p:nvPr/>
        </p:nvPicPr>
        <p:blipFill rotWithShape="1">
          <a:blip r:embed="rId4">
            <a:alphaModFix/>
          </a:blip>
          <a:srcRect b="0" l="0" r="35107" t="0"/>
          <a:stretch/>
        </p:blipFill>
        <p:spPr>
          <a:xfrm>
            <a:off x="6399100" y="1698850"/>
            <a:ext cx="2212525" cy="92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90300" y="2834025"/>
            <a:ext cx="1521326" cy="116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"/>
          <p:cNvSpPr/>
          <p:nvPr/>
        </p:nvSpPr>
        <p:spPr>
          <a:xfrm>
            <a:off x="0" y="0"/>
            <a:ext cx="9139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7"/>
          <p:cNvSpPr txBox="1"/>
          <p:nvPr>
            <p:ph type="title"/>
          </p:nvPr>
        </p:nvSpPr>
        <p:spPr>
          <a:xfrm>
            <a:off x="357808" y="387626"/>
            <a:ext cx="2325300" cy="157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Calibri"/>
              <a:buNone/>
            </a:pPr>
            <a:r>
              <a:rPr lang="en" sz="2700"/>
              <a:t>Our Vision</a:t>
            </a:r>
            <a:endParaRPr sz="2700"/>
          </a:p>
        </p:txBody>
      </p:sp>
      <p:cxnSp>
        <p:nvCxnSpPr>
          <p:cNvPr id="384" name="Google Shape;384;p27"/>
          <p:cNvCxnSpPr/>
          <p:nvPr/>
        </p:nvCxnSpPr>
        <p:spPr>
          <a:xfrm>
            <a:off x="443195" y="1975472"/>
            <a:ext cx="20574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8941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5" name="Google Shape;385;p27"/>
          <p:cNvSpPr txBox="1"/>
          <p:nvPr>
            <p:ph idx="1" type="body"/>
          </p:nvPr>
        </p:nvSpPr>
        <p:spPr>
          <a:xfrm>
            <a:off x="369278" y="2052431"/>
            <a:ext cx="2313600" cy="25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88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800"/>
              <a:t>Riverside International Friendship Gardens (RIFG) will be a place of beauty, reflecting our appreciation for the diverse cultures that share the earth.</a:t>
            </a:r>
            <a:endParaRPr sz="1800"/>
          </a:p>
        </p:txBody>
      </p:sp>
      <p:pic>
        <p:nvPicPr>
          <p:cNvPr id="386" name="Google Shape;386;p27"/>
          <p:cNvPicPr preferRelativeResize="0"/>
          <p:nvPr/>
        </p:nvPicPr>
        <p:blipFill rotWithShape="1">
          <a:blip r:embed="rId3">
            <a:alphaModFix/>
          </a:blip>
          <a:srcRect b="30646" l="-520" r="520" t="5941"/>
          <a:stretch/>
        </p:blipFill>
        <p:spPr>
          <a:xfrm>
            <a:off x="3056282" y="8"/>
            <a:ext cx="6083456" cy="514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"/>
          <p:cNvSpPr/>
          <p:nvPr/>
        </p:nvSpPr>
        <p:spPr>
          <a:xfrm>
            <a:off x="0" y="0"/>
            <a:ext cx="9139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8"/>
          <p:cNvSpPr txBox="1"/>
          <p:nvPr>
            <p:ph type="title"/>
          </p:nvPr>
        </p:nvSpPr>
        <p:spPr>
          <a:xfrm>
            <a:off x="357808" y="387626"/>
            <a:ext cx="2325300" cy="157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Calibri"/>
              <a:buNone/>
            </a:pPr>
            <a:r>
              <a:rPr lang="en" sz="2700"/>
              <a:t>The Gardens</a:t>
            </a:r>
            <a:endParaRPr sz="2700"/>
          </a:p>
        </p:txBody>
      </p:sp>
      <p:cxnSp>
        <p:nvCxnSpPr>
          <p:cNvPr id="393" name="Google Shape;393;p28"/>
          <p:cNvCxnSpPr/>
          <p:nvPr/>
        </p:nvCxnSpPr>
        <p:spPr>
          <a:xfrm>
            <a:off x="443195" y="1975472"/>
            <a:ext cx="20574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8941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4" name="Google Shape;394;p28"/>
          <p:cNvSpPr txBox="1"/>
          <p:nvPr>
            <p:ph idx="1" type="body"/>
          </p:nvPr>
        </p:nvSpPr>
        <p:spPr>
          <a:xfrm>
            <a:off x="369278" y="2052431"/>
            <a:ext cx="2313600" cy="25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en" sz="1800"/>
              <a:t>-About 2 acres surrounding the Hatchery LLC venue at the north end of Riverside Park</a:t>
            </a:r>
            <a:endParaRPr sz="1800"/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en" sz="1800"/>
              <a:t>-Wheelchair accessible</a:t>
            </a:r>
            <a:endParaRPr sz="1800"/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en" sz="1800"/>
              <a:t>-Part of the City of La Crosse Park System</a:t>
            </a:r>
            <a:endParaRPr sz="1100"/>
          </a:p>
        </p:txBody>
      </p:sp>
      <p:pic>
        <p:nvPicPr>
          <p:cNvPr descr="A picture containing tree, sky, outdoor, flower&#10;&#10;Description automatically generated" id="395" name="Google Shape;395;p28"/>
          <p:cNvPicPr preferRelativeResize="0"/>
          <p:nvPr/>
        </p:nvPicPr>
        <p:blipFill rotWithShape="1">
          <a:blip r:embed="rId3">
            <a:alphaModFix/>
          </a:blip>
          <a:srcRect b="0" l="5357" r="5934" t="0"/>
          <a:stretch/>
        </p:blipFill>
        <p:spPr>
          <a:xfrm>
            <a:off x="3056282" y="8"/>
            <a:ext cx="6083456" cy="514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9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Ho-Chunk Garden</a:t>
            </a:r>
            <a:endParaRPr/>
          </a:p>
        </p:txBody>
      </p:sp>
      <p:sp>
        <p:nvSpPr>
          <p:cNvPr id="402" name="Google Shape;402;p29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Riverside International Friendship Gardens Board of Directors have been working with members of the Ho-Chunk Nation to create a Ho-Chunk Garden to be included in the Riverside International Friendship Gardens at Riverside Park. </a:t>
            </a:r>
            <a:endParaRPr sz="1800"/>
          </a:p>
          <a:p>
            <a:pPr indent="0" lvl="0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garden will be west of the existing Cameroon Garden and will have unrestricted views of the La Crosse, Black, and Mississippi Rivers. </a:t>
            </a:r>
            <a:endParaRPr sz="1800"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0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408" name="Google Shape;40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993" y="152400"/>
            <a:ext cx="7930015" cy="499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1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Ho-Chunk Nation Inspiration</a:t>
            </a:r>
            <a:endParaRPr/>
          </a:p>
        </p:txBody>
      </p:sp>
      <p:sp>
        <p:nvSpPr>
          <p:cNvPr id="415" name="Google Shape;415;p31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Ho-Chunk Nation representatives have</a:t>
            </a:r>
            <a:r>
              <a:rPr lang="en" sz="1800"/>
              <a:t> recommended a sculpture depicting Betsy Thunder. Betsy Thunder was a native healer who in the 1860’s used her healing skills to help both native peoples and the newly arriving settlers. </a:t>
            </a:r>
            <a:endParaRPr sz="1800"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Ho-Chunk representatives have expressed their desire to symbolize through this sculpture a sense of community, friendship, and healing. </a:t>
            </a:r>
            <a:endParaRPr sz="1800"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They have also indicated they would like the garden to include native plants, including healing plants. </a:t>
            </a:r>
            <a:endParaRPr sz="1800"/>
          </a:p>
          <a:p>
            <a:pPr indent="0" lvl="0" marL="3429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2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Betsy Thunder: A traditional Ho-Chunk healer born in the 1850’s</a:t>
            </a:r>
            <a:endParaRPr/>
          </a:p>
        </p:txBody>
      </p:sp>
      <p:sp>
        <p:nvSpPr>
          <p:cNvPr id="422" name="Google Shape;422;p32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3429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3" name="Google Shape;42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3601" y="1384307"/>
            <a:ext cx="2398225" cy="3173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8151" y="1384300"/>
            <a:ext cx="2578223" cy="3256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3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Trail Marker Trees</a:t>
            </a:r>
            <a:endParaRPr/>
          </a:p>
        </p:txBody>
      </p:sp>
      <p:sp>
        <p:nvSpPr>
          <p:cNvPr id="431" name="Google Shape;431;p33"/>
          <p:cNvSpPr txBox="1"/>
          <p:nvPr>
            <p:ph idx="1" type="body"/>
          </p:nvPr>
        </p:nvSpPr>
        <p:spPr>
          <a:xfrm>
            <a:off x="822954" y="1384300"/>
            <a:ext cx="43206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Ho-Chunk, as well as other native peoples, would shape young trees in a particular way to indicate a direction or other information and when the trees matured, the “map” could be used for many years.</a:t>
            </a:r>
            <a:endParaRPr sz="1800"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 </a:t>
            </a:r>
            <a:endParaRPr sz="1800"/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We are proposing a trail marker in the main Ho-Chunk Garden followed by three other trail marker trees that would be placed throughout the International Gardens marking the “Ho-Chunk Trail,” with the last such marker at the bridge that crosses the La Crosse River. </a:t>
            </a:r>
            <a:endParaRPr sz="1800"/>
          </a:p>
        </p:txBody>
      </p:sp>
      <p:sp>
        <p:nvSpPr>
          <p:cNvPr id="432" name="Google Shape;432;p33"/>
          <p:cNvSpPr/>
          <p:nvPr/>
        </p:nvSpPr>
        <p:spPr>
          <a:xfrm>
            <a:off x="5734900" y="3999500"/>
            <a:ext cx="235800" cy="11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3" name="Google Shape;433;p33"/>
          <p:cNvPicPr preferRelativeResize="0"/>
          <p:nvPr/>
        </p:nvPicPr>
        <p:blipFill rotWithShape="1">
          <a:blip r:embed="rId3">
            <a:alphaModFix/>
          </a:blip>
          <a:srcRect b="14864" l="9066" r="14357" t="20979"/>
          <a:stretch/>
        </p:blipFill>
        <p:spPr>
          <a:xfrm>
            <a:off x="5057375" y="1767025"/>
            <a:ext cx="4029624" cy="225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4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Trail Marker Trees</a:t>
            </a:r>
            <a:endParaRPr/>
          </a:p>
        </p:txBody>
      </p:sp>
      <p:sp>
        <p:nvSpPr>
          <p:cNvPr id="440" name="Google Shape;440;p34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0" lvl="0" marL="3429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441" name="Google Shape;44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8249" y="1384300"/>
            <a:ext cx="6313451" cy="355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etrospect">
  <a:themeElements>
    <a:clrScheme name="RIFG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9FB3DE"/>
      </a:accent1>
      <a:accent2>
        <a:srgbClr val="95C58D"/>
      </a:accent2>
      <a:accent3>
        <a:srgbClr val="F9E98F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